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3"/>
  </p:sldMasterIdLst>
  <p:notesMasterIdLst>
    <p:notesMasterId r:id="rId19"/>
  </p:notesMasterIdLst>
  <p:handoutMasterIdLst>
    <p:handoutMasterId r:id="rId20"/>
  </p:handoutMasterIdLst>
  <p:sldIdLst>
    <p:sldId id="282" r:id="rId4"/>
    <p:sldId id="293" r:id="rId5"/>
    <p:sldId id="283" r:id="rId6"/>
    <p:sldId id="294" r:id="rId7"/>
    <p:sldId id="291" r:id="rId8"/>
    <p:sldId id="300" r:id="rId9"/>
    <p:sldId id="296" r:id="rId10"/>
    <p:sldId id="297" r:id="rId11"/>
    <p:sldId id="295" r:id="rId12"/>
    <p:sldId id="301" r:id="rId13"/>
    <p:sldId id="302" r:id="rId14"/>
    <p:sldId id="304" r:id="rId15"/>
    <p:sldId id="303" r:id="rId16"/>
    <p:sldId id="298" r:id="rId17"/>
    <p:sldId id="299" r:id="rId18"/>
  </p:sldIdLst>
  <p:sldSz cx="12192000" cy="6858000"/>
  <p:notesSz cx="6858000" cy="9144000"/>
  <p:defaultTextStyle>
    <a:defPPr rtl="0"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31" autoAdjust="0"/>
  </p:normalViewPr>
  <p:slideViewPr>
    <p:cSldViewPr snapToGrid="0">
      <p:cViewPr varScale="1">
        <p:scale>
          <a:sx n="100" d="100"/>
          <a:sy n="100" d="100"/>
        </p:scale>
        <p:origin x="96" y="51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215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1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EADF51C-2CD1-45CF-AF33-1F8C6393867C}" type="datetime1">
              <a:rPr lang="da-DK" smtClean="0"/>
              <a:t>02-03-2020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9535FA9-7558-419B-8BCE-23A6F5A53727}" type="datetime1">
              <a:rPr lang="da-DK" noProof="0" smtClean="0"/>
              <a:t>02-03-2020</a:t>
            </a:fld>
            <a:endParaRPr lang="da-DK" noProof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da-DK" noProof="0" smtClean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705238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14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350595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15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458217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2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754861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3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475199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4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302611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5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042034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6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1543584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7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566892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8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24732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9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857189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7" name="Undertitel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2000"/>
            <a:ext cx="4500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6" name="Pladsholder til tekst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1511250"/>
            <a:ext cx="4500000" cy="4680000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CD4FE60C-ACE5-4516-8CB6-EEDD96DB735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9" name="Undertitel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11" name="Pladsholder til tekst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titlen på siden</a:t>
            </a:r>
          </a:p>
        </p:txBody>
      </p:sp>
      <p:sp>
        <p:nvSpPr>
          <p:cNvPr id="10" name="Undertitel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 noProof="0"/>
              <a:t>Undertitel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3" name="Pladsholder til tekst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5" name="Pladsholder til tekst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7" name="Pladsholder til tekst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da-DK" noProof="0"/>
              <a:t>Tilføj en sidefod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5" name="Undertitel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fod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med indho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10" name="Undertitel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med indhol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  <p:sp>
        <p:nvSpPr>
          <p:cNvPr id="9" name="Pladsholder til billede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da-DK"/>
              <a:t>Klik for at redigere titeltypografier i master</a:t>
            </a:r>
            <a:endParaRPr lang="da-DK" dirty="0"/>
          </a:p>
        </p:txBody>
      </p:sp>
      <p:sp>
        <p:nvSpPr>
          <p:cNvPr id="11" name="Undertitel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9" name="Undertitel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Sammenligning – Pladsholder til venstre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/>
              <a:t>Rediger teksttypografier i master</a:t>
            </a:r>
            <a:endParaRPr lang="da-DK" dirty="0"/>
          </a:p>
        </p:txBody>
      </p:sp>
      <p:sp>
        <p:nvSpPr>
          <p:cNvPr id="4" name="Pladsholder til indhold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12" name="Sammenligning – Pladsholder til venstre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da-DK"/>
              <a:t>Rediger teksttypografier i master</a:t>
            </a:r>
            <a:endParaRPr lang="da-DK" dirty="0"/>
          </a:p>
        </p:txBody>
      </p:sp>
      <p:sp>
        <p:nvSpPr>
          <p:cNvPr id="8" name="Pladsholder til tekst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Angiv billedtekst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kk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da-DK"/>
              <a:t>Tak!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0" name="Pladsholder til tekst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Fulde navn</a:t>
            </a:r>
            <a:endParaRPr lang="da-DK" dirty="0"/>
          </a:p>
        </p:txBody>
      </p:sp>
      <p:sp>
        <p:nvSpPr>
          <p:cNvPr id="12" name="Pladsholder til tekst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Telefonnummer</a:t>
            </a:r>
            <a:endParaRPr lang="da-DK" dirty="0"/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Mail eller kaldenavn på sociale medier</a:t>
            </a:r>
            <a:endParaRPr lang="da-DK" dirty="0"/>
          </a:p>
        </p:txBody>
      </p:sp>
      <p:sp>
        <p:nvSpPr>
          <p:cNvPr id="14" name="Pladsholder til tekst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Firmaets websted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7" name="Undertitel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da-DK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GROUP</a:t>
            </a:r>
            <a:br>
              <a:rPr lang="da-DK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da-DK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da-DK" sz="1600" b="1" spc="-100" dirty="0">
                <a:solidFill>
                  <a:schemeClr val="tx1"/>
                </a:solidFill>
                <a:latin typeface="Corbel" panose="020B0503020204020204" pitchFamily="34" charset="0"/>
              </a:rPr>
              <a:t>A</a:t>
            </a: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kcupid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kstfelt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422694" y="3429000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da-DK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GROUP</a:t>
            </a:r>
            <a:br>
              <a:rPr lang="da-DK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da-DK" sz="1600" b="1" spc="-100" dirty="0">
                <a:latin typeface="Corbel" panose="020B0503020204020204" pitchFamily="34" charset="0"/>
              </a:rPr>
              <a:t>A</a:t>
            </a:r>
            <a:endParaRPr lang="da-DK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300" dirty="0"/>
              <a:t>MINI PROJECT 1</a:t>
            </a:r>
            <a:br>
              <a:rPr lang="da-DK" sz="5300" dirty="0"/>
            </a:br>
            <a:r>
              <a:rPr lang="da-DK" sz="4000" b="0" dirty="0" err="1"/>
              <a:t>Identifying</a:t>
            </a:r>
            <a:r>
              <a:rPr lang="da-DK" sz="4000" b="0" dirty="0"/>
              <a:t> the girl </a:t>
            </a:r>
            <a:r>
              <a:rPr lang="da-DK" sz="4000" b="0" dirty="0" err="1"/>
              <a:t>next</a:t>
            </a:r>
            <a:r>
              <a:rPr lang="da-DK" sz="4000" b="0" dirty="0"/>
              <a:t> </a:t>
            </a:r>
            <a:r>
              <a:rPr lang="da-DK" sz="4000" b="0" dirty="0" err="1"/>
              <a:t>door</a:t>
            </a:r>
            <a:endParaRPr lang="da-DK" sz="4000" dirty="0"/>
          </a:p>
        </p:txBody>
      </p:sp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379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F5B7E810-27A2-46E1-A6B1-40AB1EA6D95F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10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468BD6-054A-497E-917D-85F3FC641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FINDINGS</a:t>
            </a:r>
          </a:p>
        </p:txBody>
      </p:sp>
      <p:pic>
        <p:nvPicPr>
          <p:cNvPr id="9" name="Pladsholder til indhold 8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8A295387-8E16-440F-A301-2956A8619D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1836250"/>
            <a:ext cx="9275763" cy="3594464"/>
          </a:xfrm>
        </p:spPr>
      </p:pic>
      <p:sp>
        <p:nvSpPr>
          <p:cNvPr id="10" name="Rektangel: afrundede hjørner 9">
            <a:extLst>
              <a:ext uri="{FF2B5EF4-FFF2-40B4-BE49-F238E27FC236}">
                <a16:creationId xmlns:a16="http://schemas.microsoft.com/office/drawing/2014/main" id="{32C724FF-079B-4332-BAD6-5C690306D4D7}"/>
              </a:ext>
            </a:extLst>
          </p:cNvPr>
          <p:cNvSpPr/>
          <p:nvPr/>
        </p:nvSpPr>
        <p:spPr>
          <a:xfrm>
            <a:off x="5284177" y="2998177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1" name="Rektangel: afrundede hjørner 10">
            <a:extLst>
              <a:ext uri="{FF2B5EF4-FFF2-40B4-BE49-F238E27FC236}">
                <a16:creationId xmlns:a16="http://schemas.microsoft.com/office/drawing/2014/main" id="{2EA3E208-F780-4AA8-96D7-42C7A5E2EFB1}"/>
              </a:ext>
            </a:extLst>
          </p:cNvPr>
          <p:cNvSpPr/>
          <p:nvPr/>
        </p:nvSpPr>
        <p:spPr>
          <a:xfrm>
            <a:off x="5295902" y="3792417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2" name="Rektangel: afrundede hjørner 11">
            <a:extLst>
              <a:ext uri="{FF2B5EF4-FFF2-40B4-BE49-F238E27FC236}">
                <a16:creationId xmlns:a16="http://schemas.microsoft.com/office/drawing/2014/main" id="{163FE9F3-54AE-47AA-8F76-9A91626E75A9}"/>
              </a:ext>
            </a:extLst>
          </p:cNvPr>
          <p:cNvSpPr/>
          <p:nvPr/>
        </p:nvSpPr>
        <p:spPr>
          <a:xfrm>
            <a:off x="5287108" y="4152899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3" name="Rektangel: afrundede hjørner 12">
            <a:extLst>
              <a:ext uri="{FF2B5EF4-FFF2-40B4-BE49-F238E27FC236}">
                <a16:creationId xmlns:a16="http://schemas.microsoft.com/office/drawing/2014/main" id="{73F3FE4A-8571-49BC-B214-ABA5D9E5A436}"/>
              </a:ext>
            </a:extLst>
          </p:cNvPr>
          <p:cNvSpPr/>
          <p:nvPr/>
        </p:nvSpPr>
        <p:spPr>
          <a:xfrm>
            <a:off x="5269525" y="4909038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6529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E81D8F75-65B8-474D-801E-AA0C57B72220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11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8A4DF1F-194A-4339-863E-DA5D5978D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STRONG IDENTIFIERS</a:t>
            </a:r>
          </a:p>
        </p:txBody>
      </p:sp>
      <p:pic>
        <p:nvPicPr>
          <p:cNvPr id="8" name="Billede 7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DEEECB21-54AE-4E82-8EFD-50327DD4E4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544" y="1547963"/>
            <a:ext cx="6935168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66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F5B7E810-27A2-46E1-A6B1-40AB1EA6D95F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12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468BD6-054A-497E-917D-85F3FC641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FINDINGS</a:t>
            </a:r>
          </a:p>
        </p:txBody>
      </p:sp>
      <p:pic>
        <p:nvPicPr>
          <p:cNvPr id="9" name="Pladsholder til indhold 8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8A295387-8E16-440F-A301-2956A8619D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1836250"/>
            <a:ext cx="9275763" cy="3594464"/>
          </a:xfrm>
        </p:spPr>
      </p:pic>
      <p:sp>
        <p:nvSpPr>
          <p:cNvPr id="14" name="Rektangel: afrundede hjørner 13">
            <a:extLst>
              <a:ext uri="{FF2B5EF4-FFF2-40B4-BE49-F238E27FC236}">
                <a16:creationId xmlns:a16="http://schemas.microsoft.com/office/drawing/2014/main" id="{07FEF47F-5A20-45F1-AF05-DE25B63C7A4D}"/>
              </a:ext>
            </a:extLst>
          </p:cNvPr>
          <p:cNvSpPr/>
          <p:nvPr/>
        </p:nvSpPr>
        <p:spPr>
          <a:xfrm>
            <a:off x="7206764" y="4909038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5" name="Rektangel: afrundede hjørner 14">
            <a:extLst>
              <a:ext uri="{FF2B5EF4-FFF2-40B4-BE49-F238E27FC236}">
                <a16:creationId xmlns:a16="http://schemas.microsoft.com/office/drawing/2014/main" id="{E8B1F45C-AB84-4EE4-B76F-110F6F185F50}"/>
              </a:ext>
            </a:extLst>
          </p:cNvPr>
          <p:cNvSpPr/>
          <p:nvPr/>
        </p:nvSpPr>
        <p:spPr>
          <a:xfrm>
            <a:off x="8466991" y="4909037"/>
            <a:ext cx="509955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6" name="Rektangel: afrundede hjørner 15">
            <a:extLst>
              <a:ext uri="{FF2B5EF4-FFF2-40B4-BE49-F238E27FC236}">
                <a16:creationId xmlns:a16="http://schemas.microsoft.com/office/drawing/2014/main" id="{7A6A0AF8-7E9C-4605-8C4C-ADA4B245E871}"/>
              </a:ext>
            </a:extLst>
          </p:cNvPr>
          <p:cNvSpPr/>
          <p:nvPr/>
        </p:nvSpPr>
        <p:spPr>
          <a:xfrm>
            <a:off x="9032630" y="4894383"/>
            <a:ext cx="509955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7" name="Rektangel: afrundede hjørner 16">
            <a:extLst>
              <a:ext uri="{FF2B5EF4-FFF2-40B4-BE49-F238E27FC236}">
                <a16:creationId xmlns:a16="http://schemas.microsoft.com/office/drawing/2014/main" id="{94164154-8B68-4837-9DAC-E7CD104CBE06}"/>
              </a:ext>
            </a:extLst>
          </p:cNvPr>
          <p:cNvSpPr/>
          <p:nvPr/>
        </p:nvSpPr>
        <p:spPr>
          <a:xfrm>
            <a:off x="6057903" y="3311768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8" name="Rektangel: afrundede hjørner 17">
            <a:extLst>
              <a:ext uri="{FF2B5EF4-FFF2-40B4-BE49-F238E27FC236}">
                <a16:creationId xmlns:a16="http://schemas.microsoft.com/office/drawing/2014/main" id="{7AE4D3C4-441B-4ED6-BA4A-C72152BB9A1F}"/>
              </a:ext>
            </a:extLst>
          </p:cNvPr>
          <p:cNvSpPr/>
          <p:nvPr/>
        </p:nvSpPr>
        <p:spPr>
          <a:xfrm>
            <a:off x="7221419" y="3314699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9" name="Rektangel: afrundede hjørner 18">
            <a:extLst>
              <a:ext uri="{FF2B5EF4-FFF2-40B4-BE49-F238E27FC236}">
                <a16:creationId xmlns:a16="http://schemas.microsoft.com/office/drawing/2014/main" id="{1FEABCF1-2052-4D89-8C04-1E8C4618CFAE}"/>
              </a:ext>
            </a:extLst>
          </p:cNvPr>
          <p:cNvSpPr/>
          <p:nvPr/>
        </p:nvSpPr>
        <p:spPr>
          <a:xfrm>
            <a:off x="8384935" y="3323492"/>
            <a:ext cx="1157650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27589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E81D8F75-65B8-474D-801E-AA0C57B72220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13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8A4DF1F-194A-4339-863E-DA5D5978D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Identifying</a:t>
            </a:r>
            <a:r>
              <a:rPr lang="da-DK" dirty="0"/>
              <a:t> </a:t>
            </a:r>
            <a:r>
              <a:rPr lang="da-DK" dirty="0" err="1"/>
              <a:t>Demographics</a:t>
            </a:r>
            <a:endParaRPr lang="da-DK" dirty="0"/>
          </a:p>
        </p:txBody>
      </p:sp>
      <p:pic>
        <p:nvPicPr>
          <p:cNvPr id="4" name="Billede 3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3E51AA6D-A242-47AF-9DDB-207B378D6C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1577238"/>
            <a:ext cx="9631119" cy="356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0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FUTURE WORK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14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51777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/>
              <a:t>ERROR ANALYSIS / FUTURE WORK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12997"/>
            <a:ext cx="9275418" cy="5288753"/>
          </a:xfrm>
        </p:spPr>
        <p:txBody>
          <a:bodyPr rtlCol="0"/>
          <a:lstStyle/>
          <a:p>
            <a:pPr marL="0" indent="0" rtl="0">
              <a:lnSpc>
                <a:spcPct val="150000"/>
              </a:lnSpc>
              <a:buNone/>
            </a:pPr>
            <a:r>
              <a:rPr lang="da-DK" sz="3200" dirty="0"/>
              <a:t>Initial </a:t>
            </a:r>
            <a:r>
              <a:rPr lang="da-DK" sz="3200" dirty="0" err="1"/>
              <a:t>mistakes</a:t>
            </a:r>
            <a:endParaRPr lang="da-DK" sz="3200" dirty="0"/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Multi</a:t>
            </a:r>
            <a:r>
              <a:rPr lang="da-DK" sz="3200" dirty="0"/>
              <a:t>-class </a:t>
            </a:r>
            <a:r>
              <a:rPr lang="da-DK" sz="3200" dirty="0" err="1"/>
              <a:t>analysis</a:t>
            </a:r>
            <a:endParaRPr lang="da-DK" sz="3200" dirty="0"/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Explore</a:t>
            </a:r>
            <a:r>
              <a:rPr lang="da-DK" sz="3200" dirty="0"/>
              <a:t> </a:t>
            </a:r>
            <a:r>
              <a:rPr lang="da-DK" sz="3200" dirty="0" err="1"/>
              <a:t>less</a:t>
            </a:r>
            <a:r>
              <a:rPr lang="da-DK" sz="3200" dirty="0"/>
              <a:t> </a:t>
            </a:r>
            <a:r>
              <a:rPr lang="da-DK" sz="3200" dirty="0" err="1"/>
              <a:t>frequent</a:t>
            </a:r>
            <a:r>
              <a:rPr lang="da-DK" sz="3200" dirty="0"/>
              <a:t>, more </a:t>
            </a:r>
            <a:r>
              <a:rPr lang="da-DK" sz="3200" dirty="0" err="1"/>
              <a:t>distinct</a:t>
            </a:r>
            <a:r>
              <a:rPr lang="da-DK" sz="3200" dirty="0"/>
              <a:t> n-grams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Intersection</a:t>
            </a:r>
            <a:r>
              <a:rPr lang="da-DK" sz="3200" dirty="0"/>
              <a:t> </a:t>
            </a:r>
            <a:r>
              <a:rPr lang="da-DK" sz="3200" dirty="0" err="1"/>
              <a:t>between</a:t>
            </a:r>
            <a:r>
              <a:rPr lang="da-DK" sz="3200" dirty="0"/>
              <a:t> </a:t>
            </a:r>
            <a:r>
              <a:rPr lang="da-DK" sz="3200" dirty="0" err="1"/>
              <a:t>classifiers</a:t>
            </a:r>
            <a:endParaRPr lang="da-DK" sz="3200" dirty="0"/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Classifier</a:t>
            </a:r>
            <a:r>
              <a:rPr lang="da-DK" sz="3200" dirty="0"/>
              <a:t> sub-</a:t>
            </a:r>
            <a:r>
              <a:rPr lang="da-DK" sz="3200" dirty="0" err="1"/>
              <a:t>classes</a:t>
            </a:r>
            <a:r>
              <a:rPr lang="da-DK" sz="3200" dirty="0"/>
              <a:t> / </a:t>
            </a:r>
            <a:r>
              <a:rPr lang="da-DK" sz="3200" dirty="0" err="1"/>
              <a:t>subdividing</a:t>
            </a:r>
            <a:r>
              <a:rPr lang="da-DK" sz="3200" dirty="0"/>
              <a:t> ”</a:t>
            </a:r>
            <a:r>
              <a:rPr lang="da-DK" sz="3200" dirty="0" err="1"/>
              <a:t>interests</a:t>
            </a:r>
            <a:r>
              <a:rPr lang="da-DK" sz="3200" dirty="0"/>
              <a:t>”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Interesting</a:t>
            </a:r>
            <a:r>
              <a:rPr lang="da-DK" sz="3200" dirty="0"/>
              <a:t> </a:t>
            </a:r>
            <a:r>
              <a:rPr lang="da-DK" sz="3200" dirty="0" err="1"/>
              <a:t>distinct</a:t>
            </a:r>
            <a:r>
              <a:rPr lang="da-DK" sz="3200" dirty="0"/>
              <a:t> locations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15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90896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DATA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03" y="666000"/>
            <a:ext cx="8421169" cy="432000"/>
          </a:xfrm>
        </p:spPr>
        <p:txBody>
          <a:bodyPr rtlCol="0"/>
          <a:lstStyle/>
          <a:p>
            <a:pPr algn="l" rtl="0"/>
            <a:r>
              <a:rPr lang="da-DK" dirty="0"/>
              <a:t>Overview, Cleaning &amp; PREPROCESSING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9704" y="1560945"/>
            <a:ext cx="8559714" cy="4562764"/>
          </a:xfrm>
        </p:spPr>
        <p:txBody>
          <a:bodyPr rtlCol="0"/>
          <a:lstStyle/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HTML source </a:t>
            </a:r>
            <a:r>
              <a:rPr lang="da-DK" dirty="0" err="1"/>
              <a:t>code</a:t>
            </a:r>
            <a:r>
              <a:rPr lang="da-DK" dirty="0"/>
              <a:t> </a:t>
            </a:r>
            <a:r>
              <a:rPr lang="da-DK" dirty="0" err="1"/>
              <a:t>scraped</a:t>
            </a:r>
            <a:r>
              <a:rPr lang="da-DK" dirty="0"/>
              <a:t> @ </a:t>
            </a:r>
            <a:r>
              <a:rPr lang="da-DK" dirty="0">
                <a:hlinkClick r:id="rId3"/>
              </a:rPr>
              <a:t>https://www.okcupid.com</a:t>
            </a:r>
            <a:r>
              <a:rPr lang="da-DK" dirty="0"/>
              <a:t> </a:t>
            </a:r>
            <a:r>
              <a:rPr lang="da-DK" dirty="0" err="1"/>
              <a:t>structured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.</a:t>
            </a:r>
            <a:r>
              <a:rPr lang="da-DK" dirty="0" err="1"/>
              <a:t>csv</a:t>
            </a:r>
            <a:r>
              <a:rPr lang="da-DK" dirty="0"/>
              <a:t> file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Data </a:t>
            </a:r>
            <a:r>
              <a:rPr lang="da-DK" dirty="0" err="1"/>
              <a:t>consists</a:t>
            </a:r>
            <a:r>
              <a:rPr lang="da-DK" dirty="0"/>
              <a:t> of up to 10 essays with up to 10 </a:t>
            </a:r>
            <a:r>
              <a:rPr lang="da-DK" dirty="0" err="1"/>
              <a:t>corresponding</a:t>
            </a:r>
            <a:r>
              <a:rPr lang="da-DK" dirty="0"/>
              <a:t> labels.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Main </a:t>
            </a:r>
            <a:r>
              <a:rPr lang="da-DK" dirty="0" err="1"/>
              <a:t>focus</a:t>
            </a:r>
            <a:r>
              <a:rPr lang="da-DK" dirty="0"/>
              <a:t> features in essay0 and essay4; ”</a:t>
            </a:r>
            <a:r>
              <a:rPr lang="da-DK" dirty="0" err="1"/>
              <a:t>about</a:t>
            </a:r>
            <a:r>
              <a:rPr lang="da-DK" dirty="0"/>
              <a:t> </a:t>
            </a:r>
            <a:r>
              <a:rPr lang="da-DK" dirty="0" err="1"/>
              <a:t>me</a:t>
            </a:r>
            <a:r>
              <a:rPr lang="da-DK" dirty="0"/>
              <a:t>” and ”</a:t>
            </a:r>
            <a:r>
              <a:rPr lang="da-DK" dirty="0" err="1"/>
              <a:t>interests</a:t>
            </a:r>
            <a:r>
              <a:rPr lang="da-DK" dirty="0"/>
              <a:t>”</a:t>
            </a:r>
          </a:p>
          <a:p>
            <a:pPr rtl="0">
              <a:lnSpc>
                <a:spcPct val="150000"/>
              </a:lnSpc>
              <a:buFontTx/>
              <a:buChar char="-"/>
            </a:pPr>
            <a:r>
              <a:rPr lang="da-DK" dirty="0" err="1"/>
              <a:t>Contains</a:t>
            </a:r>
            <a:r>
              <a:rPr lang="da-DK" dirty="0"/>
              <a:t> most </a:t>
            </a:r>
            <a:r>
              <a:rPr lang="da-DK" dirty="0" err="1"/>
              <a:t>entries</a:t>
            </a:r>
            <a:r>
              <a:rPr lang="da-DK" dirty="0"/>
              <a:t> and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intutively</a:t>
            </a:r>
            <a:r>
              <a:rPr lang="da-DK" dirty="0"/>
              <a:t> most informative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Label </a:t>
            </a:r>
            <a:r>
              <a:rPr lang="da-DK" dirty="0" err="1"/>
              <a:t>choice</a:t>
            </a:r>
            <a:r>
              <a:rPr lang="da-DK" dirty="0"/>
              <a:t>; sex, age, </a:t>
            </a:r>
            <a:r>
              <a:rPr lang="da-DK" dirty="0" err="1"/>
              <a:t>ethnicity</a:t>
            </a:r>
            <a:endParaRPr lang="da-DK" dirty="0"/>
          </a:p>
          <a:p>
            <a:pPr rtl="0">
              <a:lnSpc>
                <a:spcPct val="150000"/>
              </a:lnSpc>
              <a:buFontTx/>
              <a:buChar char="-"/>
            </a:pPr>
            <a:r>
              <a:rPr lang="da-DK" dirty="0"/>
              <a:t>Strong </a:t>
            </a:r>
            <a:r>
              <a:rPr lang="da-DK" dirty="0" err="1"/>
              <a:t>requirements</a:t>
            </a:r>
            <a:r>
              <a:rPr lang="da-DK" dirty="0"/>
              <a:t>; </a:t>
            </a:r>
            <a:r>
              <a:rPr lang="da-DK" dirty="0" err="1"/>
              <a:t>friendlier</a:t>
            </a:r>
            <a:r>
              <a:rPr lang="da-DK" dirty="0"/>
              <a:t> distribution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Excel to do </a:t>
            </a:r>
            <a:r>
              <a:rPr lang="da-DK" dirty="0" err="1"/>
              <a:t>majority</a:t>
            </a:r>
            <a:r>
              <a:rPr lang="da-DK" dirty="0"/>
              <a:t> of </a:t>
            </a:r>
            <a:r>
              <a:rPr lang="da-DK" dirty="0" err="1"/>
              <a:t>cleaning</a:t>
            </a:r>
            <a:r>
              <a:rPr lang="da-DK" dirty="0"/>
              <a:t> (</a:t>
            </a:r>
            <a:r>
              <a:rPr lang="da-DK" dirty="0" err="1"/>
              <a:t>search</a:t>
            </a:r>
            <a:r>
              <a:rPr lang="da-DK" dirty="0"/>
              <a:t>/</a:t>
            </a:r>
            <a:r>
              <a:rPr lang="da-DK" dirty="0" err="1"/>
              <a:t>replace</a:t>
            </a:r>
            <a:r>
              <a:rPr lang="da-DK" dirty="0"/>
              <a:t> &lt;*&gt;, ‘010’, </a:t>
            </a:r>
            <a:r>
              <a:rPr lang="da-DK" dirty="0" err="1"/>
              <a:t>punctuation</a:t>
            </a:r>
            <a:r>
              <a:rPr lang="da-DK" dirty="0"/>
              <a:t>, </a:t>
            </a:r>
            <a:r>
              <a:rPr lang="da-DK" dirty="0" err="1"/>
              <a:t>whitespace</a:t>
            </a:r>
            <a:r>
              <a:rPr lang="da-DK" dirty="0"/>
              <a:t>)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Python/Pandas </a:t>
            </a:r>
            <a:r>
              <a:rPr lang="da-DK" dirty="0" err="1"/>
              <a:t>library</a:t>
            </a:r>
            <a:r>
              <a:rPr lang="da-DK" dirty="0"/>
              <a:t> to balance data on </a:t>
            </a:r>
            <a:r>
              <a:rPr lang="da-DK" dirty="0" err="1"/>
              <a:t>gender</a:t>
            </a:r>
            <a:r>
              <a:rPr lang="da-DK" dirty="0"/>
              <a:t> label (</a:t>
            </a:r>
            <a:r>
              <a:rPr lang="da-DK" dirty="0" err="1"/>
              <a:t>binary</a:t>
            </a:r>
            <a:r>
              <a:rPr lang="da-DK" dirty="0"/>
              <a:t> division of labels)</a:t>
            </a:r>
          </a:p>
          <a:p>
            <a:pPr marL="0" indent="0" rtl="0">
              <a:buNone/>
            </a:pPr>
            <a:endParaRPr lang="da-DK" dirty="0"/>
          </a:p>
          <a:p>
            <a:pPr marL="0" indent="0" rtl="0">
              <a:buNone/>
            </a:pPr>
            <a:endParaRPr lang="da-DK" dirty="0"/>
          </a:p>
        </p:txBody>
      </p:sp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METHODOLOGY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19385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 err="1"/>
              <a:t>Methodology</a:t>
            </a:r>
            <a:endParaRPr lang="da-D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</p:spPr>
            <p:txBody>
              <a:bodyPr rtlCol="0"/>
              <a:lstStyle/>
              <a:p>
                <a:pPr marL="0" indent="0" rtl="0">
                  <a:buNone/>
                </a:pPr>
                <a:r>
                  <a:rPr lang="da-DK" sz="3200" dirty="0"/>
                  <a:t>Naïve-Bayes </a:t>
                </a:r>
                <a:r>
                  <a:rPr lang="da-DK" sz="3200" dirty="0" err="1"/>
                  <a:t>through</a:t>
                </a:r>
                <a:r>
                  <a:rPr lang="da-DK" sz="3200" dirty="0"/>
                  <a:t> NLTK-</a:t>
                </a:r>
                <a:r>
                  <a:rPr lang="da-DK" sz="3200" dirty="0" err="1"/>
                  <a:t>library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𝑙𝑎𝑏𝑒𝑙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𝑛𝑔𝑟𝑎𝑚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err="1" smtClean="0">
                          <a:latin typeface="Cambria Math" panose="02040503050406030204" pitchFamily="18" charset="0"/>
                        </a:rPr>
                        <m:t>𝑡𝑒𝑥𝑡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𝑛𝑔𝑟𝑎𝑚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𝑖𝑛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𝑡𝑒𝑥𝑡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𝑙𝑎𝑏𝑒𝑙</m:t>
                              </m:r>
                            </m:e>
                          </m:d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𝑙𝑎𝑏𝑒𝑙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𝑛𝑔𝑟𝑎𝑚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𝑡𝑒𝑥𝑡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r>
                  <a:rPr lang="da-DK" sz="3200" dirty="0" err="1"/>
                  <a:t>Assumes</a:t>
                </a:r>
                <a:r>
                  <a:rPr lang="da-DK" sz="3200" dirty="0"/>
                  <a:t> </a:t>
                </a:r>
                <a:r>
                  <a:rPr lang="da-DK" sz="3200" dirty="0" err="1"/>
                  <a:t>indepence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:r>
                  <a:rPr lang="da-DK" sz="3200" dirty="0" err="1"/>
                  <a:t>Accuracy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</p:txBody>
          </p:sp>
        </mc:Choice>
        <mc:Fallback xmlns="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  <a:blipFill>
                <a:blip r:embed="rId3"/>
                <a:stretch>
                  <a:fillRect l="-723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 err="1"/>
              <a:t>Methodology</a:t>
            </a:r>
            <a:endParaRPr lang="da-D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</p:spPr>
            <p:txBody>
              <a:bodyPr rtlCol="0"/>
              <a:lstStyle/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𝑟𝑒𝑐𝑎𝑙𝑙</m:t>
                      </m:r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a-DK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num>
                        <m:den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𝑓𝑎𝑙𝑠𝑒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𝑛𝑒𝑔𝑎𝑡𝑖𝑣𝑒𝑠</m:t>
                          </m:r>
                        </m:den>
                      </m:f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𝑝𝑟𝑒𝑐𝑖𝑠𝑖𝑜𝑛</m:t>
                      </m:r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a-DK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num>
                        <m:den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𝑓𝑎𝑙𝑠𝑒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den>
                      </m:f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</p:txBody>
          </p:sp>
        </mc:Choice>
        <mc:Fallback xmlns="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6</a:t>
            </a:fld>
            <a:endParaRPr lang="da-DK" dirty="0"/>
          </a:p>
        </p:txBody>
      </p:sp>
      <p:pic>
        <p:nvPicPr>
          <p:cNvPr id="5" name="Billede 4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FEE7F534-A83A-4D7A-938D-59C5C3F0BA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896" y="1112997"/>
            <a:ext cx="7667625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81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CODE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7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4504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/>
              <a:t>CODE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12997"/>
            <a:ext cx="9275418" cy="5288753"/>
          </a:xfrm>
        </p:spPr>
        <p:txBody>
          <a:bodyPr rtlCol="0"/>
          <a:lstStyle/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Ngram_generator_wlabels</a:t>
            </a:r>
            <a:r>
              <a:rPr lang="da-DK" dirty="0"/>
              <a:t>(data)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Tokenizing</a:t>
            </a:r>
            <a:r>
              <a:rPr lang="da-DK" dirty="0"/>
              <a:t>, </a:t>
            </a:r>
            <a:r>
              <a:rPr lang="da-DK" dirty="0" err="1"/>
              <a:t>stemming</a:t>
            </a:r>
            <a:r>
              <a:rPr lang="da-DK" dirty="0"/>
              <a:t>, </a:t>
            </a:r>
            <a:r>
              <a:rPr lang="da-DK" dirty="0" err="1"/>
              <a:t>stopwords</a:t>
            </a:r>
            <a:r>
              <a:rPr lang="da-DK" dirty="0"/>
              <a:t>, splitting -&gt; </a:t>
            </a:r>
            <a:r>
              <a:rPr lang="da-DK" dirty="0" err="1"/>
              <a:t>tuple</a:t>
            </a:r>
            <a:r>
              <a:rPr lang="da-DK" dirty="0"/>
              <a:t> of </a:t>
            </a:r>
            <a:r>
              <a:rPr lang="da-DK" dirty="0" err="1"/>
              <a:t>dictionaries</a:t>
            </a: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Pickling</a:t>
            </a: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freq_ngrams</a:t>
            </a:r>
            <a:r>
              <a:rPr lang="da-DK" dirty="0"/>
              <a:t>(</a:t>
            </a:r>
            <a:r>
              <a:rPr lang="da-DK" dirty="0" err="1"/>
              <a:t>essay_list</a:t>
            </a:r>
            <a:r>
              <a:rPr lang="da-DK" dirty="0"/>
              <a:t>)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Frequency</a:t>
            </a:r>
            <a:r>
              <a:rPr lang="da-DK" dirty="0"/>
              <a:t> of </a:t>
            </a:r>
            <a:r>
              <a:rPr lang="da-DK" dirty="0" err="1"/>
              <a:t>ngrams</a:t>
            </a:r>
            <a:r>
              <a:rPr lang="da-DK" dirty="0"/>
              <a:t> for </a:t>
            </a:r>
            <a:r>
              <a:rPr lang="da-DK" dirty="0" err="1"/>
              <a:t>each</a:t>
            </a:r>
            <a:r>
              <a:rPr lang="da-DK" dirty="0"/>
              <a:t> essay AND all data</a:t>
            </a:r>
          </a:p>
          <a:p>
            <a:pPr marL="0" indent="0" rtl="0">
              <a:lnSpc>
                <a:spcPts val="2600"/>
              </a:lnSpc>
              <a:buNone/>
            </a:pP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bayes</a:t>
            </a:r>
            <a:r>
              <a:rPr lang="da-DK" dirty="0"/>
              <a:t>(</a:t>
            </a:r>
            <a:r>
              <a:rPr lang="da-DK" dirty="0" err="1"/>
              <a:t>ngram</a:t>
            </a:r>
            <a:r>
              <a:rPr lang="da-DK" dirty="0"/>
              <a:t>, essay, label, all)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/>
              <a:t>N-gram, essay, label -&gt; grabs </a:t>
            </a:r>
            <a:r>
              <a:rPr lang="da-DK" dirty="0" err="1"/>
              <a:t>first</a:t>
            </a:r>
            <a:r>
              <a:rPr lang="da-DK" dirty="0"/>
              <a:t> 2000 </a:t>
            </a:r>
            <a:r>
              <a:rPr lang="da-DK" dirty="0" err="1"/>
              <a:t>frequent</a:t>
            </a:r>
            <a:r>
              <a:rPr lang="da-DK" dirty="0"/>
              <a:t> </a:t>
            </a:r>
            <a:r>
              <a:rPr lang="da-DK" dirty="0" err="1"/>
              <a:t>ngrams</a:t>
            </a:r>
            <a:r>
              <a:rPr lang="da-DK" dirty="0"/>
              <a:t> and </a:t>
            </a:r>
            <a:r>
              <a:rPr lang="da-DK" dirty="0" err="1"/>
              <a:t>inserts</a:t>
            </a:r>
            <a:r>
              <a:rPr lang="da-DK" dirty="0"/>
              <a:t> </a:t>
            </a:r>
            <a:r>
              <a:rPr lang="da-DK" dirty="0" err="1"/>
              <a:t>them</a:t>
            </a:r>
            <a:r>
              <a:rPr lang="da-DK" dirty="0"/>
              <a:t> as </a:t>
            </a:r>
            <a:r>
              <a:rPr lang="da-DK" dirty="0" err="1"/>
              <a:t>keys</a:t>
            </a:r>
            <a:r>
              <a:rPr lang="da-DK" dirty="0"/>
              <a:t> in a </a:t>
            </a:r>
            <a:r>
              <a:rPr lang="da-DK" dirty="0" err="1"/>
              <a:t>dictionary</a:t>
            </a:r>
            <a:r>
              <a:rPr lang="da-DK" dirty="0"/>
              <a:t>.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/>
              <a:t>For </a:t>
            </a:r>
            <a:r>
              <a:rPr lang="da-DK" dirty="0" err="1"/>
              <a:t>each</a:t>
            </a:r>
            <a:r>
              <a:rPr lang="da-DK" dirty="0"/>
              <a:t> essay, checks </a:t>
            </a:r>
            <a:r>
              <a:rPr lang="da-DK" dirty="0" err="1"/>
              <a:t>whether</a:t>
            </a:r>
            <a:r>
              <a:rPr lang="da-DK" dirty="0"/>
              <a:t> the </a:t>
            </a:r>
            <a:r>
              <a:rPr lang="da-DK" dirty="0" err="1"/>
              <a:t>freq</a:t>
            </a:r>
            <a:r>
              <a:rPr lang="da-DK" dirty="0"/>
              <a:t> </a:t>
            </a:r>
            <a:r>
              <a:rPr lang="da-DK" dirty="0" err="1"/>
              <a:t>ngrams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found</a:t>
            </a:r>
            <a:r>
              <a:rPr lang="da-DK" dirty="0"/>
              <a:t> and </a:t>
            </a:r>
            <a:r>
              <a:rPr lang="da-DK" dirty="0" err="1"/>
              <a:t>writes</a:t>
            </a:r>
            <a:r>
              <a:rPr lang="da-DK" dirty="0"/>
              <a:t> True/False as the </a:t>
            </a:r>
            <a:r>
              <a:rPr lang="da-DK" dirty="0" err="1"/>
              <a:t>value</a:t>
            </a:r>
            <a:r>
              <a:rPr lang="da-DK" dirty="0"/>
              <a:t>.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/>
              <a:t>Featureset: </a:t>
            </a:r>
            <a:r>
              <a:rPr lang="da-DK" dirty="0" err="1"/>
              <a:t>dictionary</a:t>
            </a:r>
            <a:r>
              <a:rPr lang="da-DK" dirty="0"/>
              <a:t> with </a:t>
            </a:r>
            <a:r>
              <a:rPr lang="da-DK" dirty="0" err="1"/>
              <a:t>freq</a:t>
            </a:r>
            <a:r>
              <a:rPr lang="da-DK" dirty="0"/>
              <a:t> </a:t>
            </a:r>
            <a:r>
              <a:rPr lang="da-DK" dirty="0" err="1"/>
              <a:t>ngrams</a:t>
            </a:r>
            <a:r>
              <a:rPr lang="da-DK" dirty="0"/>
              <a:t> as </a:t>
            </a:r>
            <a:r>
              <a:rPr lang="da-DK" dirty="0" err="1"/>
              <a:t>keys</a:t>
            </a:r>
            <a:r>
              <a:rPr lang="da-DK" dirty="0"/>
              <a:t> and T/F as </a:t>
            </a:r>
            <a:r>
              <a:rPr lang="da-DK" dirty="0" err="1"/>
              <a:t>values</a:t>
            </a:r>
            <a:endParaRPr lang="da-DK" dirty="0"/>
          </a:p>
          <a:p>
            <a:pPr marL="0" indent="0" rtl="0">
              <a:buNone/>
            </a:pP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8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39002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FINDINGS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9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07819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5649_TF16411245.potx" id="{B172047B-F3FA-4EC6-8DB8-E17BEA581C39}" vid="{4A242DF2-EDBE-4D51-9529-99C6B16E8C5D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58A784AD-7888-482C-A72A-80D306396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B61CFE-D4DA-4753-A9A5-D482B9609A35}">
  <ds:schemaRefs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sharepoint/v3"/>
    <ds:schemaRef ds:uri="http://purl.org/dc/terms/"/>
    <ds:schemaRef ds:uri="http://schemas.microsoft.com/office/infopath/2007/PartnerControls"/>
    <ds:schemaRef ds:uri="http://www.w3.org/XML/1998/namespace"/>
    <ds:schemaRef ds:uri="fb0879af-3eba-417a-a55a-ffe6dcd6ca77"/>
    <ds:schemaRef ds:uri="6dc4bcd6-49db-4c07-9060-8acfc67cef9f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Præsentation med minimalistiske farver</Template>
  <TotalTime>0</TotalTime>
  <Words>329</Words>
  <Application>Microsoft Office PowerPoint</Application>
  <PresentationFormat>Widescreen</PresentationFormat>
  <Paragraphs>88</Paragraphs>
  <Slides>15</Slides>
  <Notes>11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15</vt:i4>
      </vt:variant>
    </vt:vector>
  </HeadingPairs>
  <TitlesOfParts>
    <vt:vector size="21" baseType="lpstr">
      <vt:lpstr>Arial</vt:lpstr>
      <vt:lpstr>Calibri</vt:lpstr>
      <vt:lpstr>Cambria Math</vt:lpstr>
      <vt:lpstr>Corbel</vt:lpstr>
      <vt:lpstr>Times New Roman</vt:lpstr>
      <vt:lpstr>Office-tema</vt:lpstr>
      <vt:lpstr>MINI PROJECT 1 Identifying the girl next door</vt:lpstr>
      <vt:lpstr>DATA</vt:lpstr>
      <vt:lpstr>Overview, Cleaning &amp; PREPROCESSING</vt:lpstr>
      <vt:lpstr>METHODOLOGY</vt:lpstr>
      <vt:lpstr>Methodology</vt:lpstr>
      <vt:lpstr>Methodology</vt:lpstr>
      <vt:lpstr>CODE</vt:lpstr>
      <vt:lpstr>CODE</vt:lpstr>
      <vt:lpstr>FINDINGS</vt:lpstr>
      <vt:lpstr>FINDINGS</vt:lpstr>
      <vt:lpstr>STRONG IDENTIFIERS</vt:lpstr>
      <vt:lpstr>FINDINGS</vt:lpstr>
      <vt:lpstr>Identifying Demographics</vt:lpstr>
      <vt:lpstr>FUTURE WORK</vt:lpstr>
      <vt:lpstr>ERROR ANALYSIS /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2020-03-02T11:19:58Z</dcterms:created>
  <dcterms:modified xsi:type="dcterms:W3CDTF">2020-03-02T13:20:29Z</dcterms:modified>
</cp:coreProperties>
</file>

<file path=docProps/thumbnail.jpeg>
</file>